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2"/>
  </p:notesMasterIdLst>
  <p:sldIdLst>
    <p:sldId id="328" r:id="rId2"/>
    <p:sldId id="398" r:id="rId3"/>
    <p:sldId id="399" r:id="rId4"/>
    <p:sldId id="397" r:id="rId5"/>
    <p:sldId id="395" r:id="rId6"/>
    <p:sldId id="396" r:id="rId7"/>
    <p:sldId id="343" r:id="rId8"/>
    <p:sldId id="344" r:id="rId9"/>
    <p:sldId id="394" r:id="rId10"/>
    <p:sldId id="346" r:id="rId11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 userDrawn="1">
          <p15:clr>
            <a:srgbClr val="A4A3A4"/>
          </p15:clr>
        </p15:guide>
        <p15:guide id="2" pos="500" userDrawn="1">
          <p15:clr>
            <a:srgbClr val="A4A3A4"/>
          </p15:clr>
        </p15:guide>
        <p15:guide id="3" orient="horz" pos="1484" userDrawn="1">
          <p15:clr>
            <a:srgbClr val="A4A3A4"/>
          </p15:clr>
        </p15:guide>
        <p15:guide id="4" pos="2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47F"/>
    <a:srgbClr val="A8C2E1"/>
    <a:srgbClr val="76B531"/>
    <a:srgbClr val="F56F0B"/>
    <a:srgbClr val="CBDDD8"/>
    <a:srgbClr val="009682"/>
    <a:srgbClr val="E7EFED"/>
    <a:srgbClr val="A3A3A3"/>
    <a:srgbClr val="F1C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2" autoAdjust="0"/>
    <p:restoredTop sz="90087" autoAdjust="0"/>
  </p:normalViewPr>
  <p:slideViewPr>
    <p:cSldViewPr snapToGrid="0">
      <p:cViewPr varScale="1">
        <p:scale>
          <a:sx n="142" d="100"/>
          <a:sy n="142" d="100"/>
        </p:scale>
        <p:origin x="416" y="176"/>
      </p:cViewPr>
      <p:guideLst>
        <p:guide orient="horz" pos="2686"/>
        <p:guide pos="500"/>
        <p:guide orient="horz" pos="1484"/>
        <p:guide pos="2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13.12.25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85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62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88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2FBCF35-7F74-4009-B400-92CA62AB2F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117272" y="2714626"/>
            <a:ext cx="8931444" cy="2031205"/>
          </a:xfrm>
          <a:prstGeom prst="rect">
            <a:avLst/>
          </a:prstGeom>
          <a:ln w="3175"/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13.12.25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13.12.25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13.12.25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13.12.25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13.12.25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13.12.25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400189" y="3511352"/>
            <a:ext cx="8346797" cy="1080192"/>
            <a:chOff x="456710" y="4653831"/>
            <a:chExt cx="11365684" cy="1471388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0" y="4661099"/>
              <a:ext cx="7631551" cy="1464120"/>
            </a:xfrm>
            <a:prstGeom prst="round2DiagRect">
              <a:avLst>
                <a:gd name="adj1" fmla="val 0"/>
                <a:gd name="adj2" fmla="val 7607"/>
              </a:avLst>
            </a:prstGeom>
          </p:spPr>
        </p:pic>
        <p:sp>
          <p:nvSpPr>
            <p:cNvPr id="10" name="Textfeld 9"/>
            <p:cNvSpPr txBox="1"/>
            <p:nvPr userDrawn="1"/>
          </p:nvSpPr>
          <p:spPr>
            <a:xfrm>
              <a:off x="8136895" y="4653831"/>
              <a:ext cx="3685499" cy="138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u="none" dirty="0">
                  <a:solidFill>
                    <a:schemeClr val="tx1"/>
                  </a:solidFill>
                </a:rPr>
                <a:t>Karlsruher Institut</a:t>
              </a:r>
              <a:r>
                <a:rPr lang="de-DE" sz="1200" b="1" u="none" baseline="0" dirty="0">
                  <a:solidFill>
                    <a:schemeClr val="tx1"/>
                  </a:solidFill>
                </a:rPr>
                <a:t> für Technologie</a:t>
              </a:r>
              <a:endParaRPr lang="de-DE" sz="1200" b="1" u="none" dirty="0">
                <a:solidFill>
                  <a:schemeClr val="tx1"/>
                </a:solidFill>
              </a:endParaRPr>
            </a:p>
            <a:p>
              <a:r>
                <a:rPr lang="de-DE" sz="1200" b="0" u="none" dirty="0">
                  <a:solidFill>
                    <a:schemeClr val="tx1"/>
                  </a:solidFill>
                </a:rPr>
                <a:t>Institutstei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l Mobile Arbeitsmaschinen</a:t>
              </a:r>
            </a:p>
            <a:p>
              <a:r>
                <a:rPr lang="de-DE" sz="1200" b="0" u="none" baseline="0" dirty="0" err="1">
                  <a:solidFill>
                    <a:schemeClr val="tx1"/>
                  </a:solidFill>
                </a:rPr>
                <a:t>Rintheimer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 Querallee 2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Gebäude 70.04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76131 Karlsruhe</a:t>
              </a:r>
            </a:p>
          </p:txBody>
        </p:sp>
      </p:grpSp>
      <p:sp>
        <p:nvSpPr>
          <p:cNvPr id="11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400190" y="1188001"/>
            <a:ext cx="1461530" cy="165902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de-DE" dirty="0"/>
              <a:t>Hier Profilbild von Homepage einfügen</a:t>
            </a:r>
            <a:endParaRPr lang="en-GB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45853" y="1188001"/>
            <a:ext cx="2401133" cy="18383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Projekt-Logo und/oder QR-Code einfügen</a:t>
            </a:r>
            <a:endParaRPr lang="en-GB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16995" y="1188001"/>
            <a:ext cx="3887549" cy="1838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/>
            </a:lvl1pPr>
            <a:lvl2pPr marL="447675" indent="0">
              <a:buFont typeface="Arial" panose="020B0604020202020204" pitchFamily="34" charset="0"/>
              <a:buNone/>
              <a:defRPr sz="1800" baseline="0"/>
            </a:lvl2pPr>
            <a:lvl3pPr marL="895350" indent="0">
              <a:buFont typeface="Arial" panose="020B0604020202020204" pitchFamily="34" charset="0"/>
              <a:buNone/>
              <a:defRPr/>
            </a:lvl3pPr>
            <a:lvl4pPr marL="1343025" indent="0">
              <a:buFont typeface="Arial" panose="020B0604020202020204" pitchFamily="34" charset="0"/>
              <a:buNone/>
              <a:defRPr/>
            </a:lvl4pPr>
            <a:lvl5pPr marL="17907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dirty="0"/>
              <a:t>M. Sc. Max Mustermann</a:t>
            </a:r>
          </a:p>
          <a:p>
            <a:pPr lvl="1"/>
            <a:r>
              <a:rPr lang="de-DE" dirty="0"/>
              <a:t>Akademischer Mitarbeiter</a:t>
            </a:r>
          </a:p>
          <a:p>
            <a:pPr lvl="1"/>
            <a:r>
              <a:rPr lang="de-DE" dirty="0"/>
              <a:t>Tel.: +49 721 608 12345</a:t>
            </a:r>
          </a:p>
          <a:p>
            <a:pPr lvl="1"/>
            <a:r>
              <a:rPr lang="de-DE" dirty="0"/>
              <a:t>Fax: +49 721 608 12346</a:t>
            </a:r>
          </a:p>
          <a:p>
            <a:pPr lvl="1"/>
            <a:r>
              <a:rPr lang="de-DE" dirty="0"/>
              <a:t>max.mustermann@kit.edu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73" y="4879857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981" t="47935" r="948" b="25973"/>
          <a:stretch/>
        </p:blipFill>
        <p:spPr>
          <a:xfrm>
            <a:off x="117273" y="2714626"/>
            <a:ext cx="8931444" cy="2030578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807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9" y="1188001"/>
            <a:ext cx="8346797" cy="336589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FD36-6400-4BE9-A61A-850B569F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13.12.25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13.12.25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13.12.25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13.12.25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13.12.25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13.12.25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426" y="296245"/>
            <a:ext cx="5752274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13.12.25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1374"/>
            <a:ext cx="3246180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err="1"/>
              <a:t>Mobima</a:t>
            </a:r>
            <a:r>
              <a:rPr lang="en-US" altLang="de-DE" sz="900" dirty="0"/>
              <a:t> - </a:t>
            </a:r>
            <a:r>
              <a:rPr lang="en-US" altLang="de-DE" sz="900" dirty="0" err="1"/>
              <a:t>Institutsteil</a:t>
            </a:r>
            <a:r>
              <a:rPr lang="en-US" altLang="de-DE" sz="900" dirty="0"/>
              <a:t> Mobile </a:t>
            </a:r>
            <a:r>
              <a:rPr lang="en-US" altLang="de-DE" sz="900" dirty="0" err="1"/>
              <a:t>Arbeitsmaschinen</a:t>
            </a:r>
            <a:endParaRPr lang="en-US" altLang="de-DE" sz="9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9" y="331200"/>
            <a:ext cx="1086667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7" y="322638"/>
            <a:ext cx="1050477" cy="508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7F2-1BDC-4ECF-F2A8-601B6CFC6B58}"/>
              </a:ext>
            </a:extLst>
          </p:cNvPr>
          <p:cNvSpPr txBox="1">
            <a:spLocks/>
          </p:cNvSpPr>
          <p:nvPr userDrawn="1"/>
        </p:nvSpPr>
        <p:spPr>
          <a:xfrm>
            <a:off x="1947334" y="4745099"/>
            <a:ext cx="396589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ctr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–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Control: A Case Study on 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90" r:id="rId16"/>
  </p:sldLayoutIdLst>
  <p:hf hdr="0" ftr="0"/>
  <p:txStyles>
    <p:titleStyle>
      <a:lvl1pPr algn="ctr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738B6-176B-8A3A-EE8C-3F75D513D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Robotic Control: A Case Study on Self-Balancing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7BDF-AF58-698E-6C84-6EE0899AF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dirty="0"/>
              <a:t>Arelia McKern | Magdalena Janocha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48273-59FE-2CC9-4848-5F7110187D31}"/>
              </a:ext>
            </a:extLst>
          </p:cNvPr>
          <p:cNvSpPr txBox="1"/>
          <p:nvPr/>
        </p:nvSpPr>
        <p:spPr>
          <a:xfrm>
            <a:off x="6409687" y="2231075"/>
            <a:ext cx="24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Supervisor:		Prof. Geimer</a:t>
            </a:r>
          </a:p>
          <a:p>
            <a:r>
              <a:rPr lang="en-US" sz="1200" dirty="0"/>
              <a:t>Project Leader: 	Bobo </a:t>
            </a:r>
            <a:r>
              <a:rPr lang="en-US" sz="1200" dirty="0" err="1"/>
              <a:t>Helian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976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D4DEE-5127-D5D3-ACFC-CDB12077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94EF-00B1-D860-11EE-C663406E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BEC-CFC9-75EC-1939-61329CBD8669}"/>
              </a:ext>
            </a:extLst>
          </p:cNvPr>
          <p:cNvSpPr txBox="1"/>
          <p:nvPr/>
        </p:nvSpPr>
        <p:spPr>
          <a:xfrm>
            <a:off x="542556" y="3332342"/>
            <a:ext cx="476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Backup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29507-ADB6-678C-B586-81291D58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A563D5-B3C4-AFB1-56F5-03BF4DBF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2C18EC-CC21-5315-6DC5-AF58611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+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26AB5A-7BDB-F9AA-7484-5173F5F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E15913-972E-5934-B2F2-32F30E5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Sensortests</a:t>
            </a:r>
          </a:p>
          <a:p>
            <a:r>
              <a:rPr lang="de-DE" dirty="0"/>
              <a:t>Halterung für TCRT 5000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F66ACB-F982-E8EF-2C3C-3758C03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8F0CD9-8D83-83FB-A49F-860FE17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9F32F-1DE3-3AC5-C95C-E2FCDBA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2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17E8EC-5C1C-82F5-5595-D31F6B0F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6EDACD-7EB9-AEBF-E29D-8FC2890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EA6C22-5D6A-03A0-B91B-B380CFC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EF068-6737-A984-6CA1-917562F6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8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9881E-934B-3FB0-F2ED-CF416C7E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FADB-2ED8-71CF-9058-293252E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A07890-F0C1-2E15-80B4-B3DF0A6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D316A-6761-89FA-1237-B705C0D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94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E682-D35B-874E-5E7C-7E11FF9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21A8CC-DFC2-5EE1-C7CF-E100D8FEF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27A1F8-BEE7-1E23-4C48-CA97FB2C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58D375D-F931-53A3-A816-A74EDC6B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37320-0BB1-63E6-FAF3-21879118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1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0DE4-8060-F7B2-81BF-FD0E4950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90" y="1188001"/>
            <a:ext cx="6117842" cy="33658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28D5A-7BE3-4FC8-36D2-A204182A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6DE6F-B2AF-99FE-0FC8-5EEEC73F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7D6FD-AC29-64BF-C629-A52C8E9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6F0740-5CEA-E83F-4E77-05A23EB7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90" y="1188001"/>
            <a:ext cx="5070308" cy="3365893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1379E-26CC-9F7F-DD57-4883E1F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13.12.25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BB1279-6C18-FCD3-DCAC-2839285A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3E06B-5719-EA0A-7AE7-E208A098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1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0F80-E5CD-849D-3ADA-EC916A7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13.12.25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D1432-9585-5527-D390-987FBB88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373E7-DED4-0AFB-3B6C-2593DF728AD5}"/>
              </a:ext>
            </a:extLst>
          </p:cNvPr>
          <p:cNvSpPr txBox="1"/>
          <p:nvPr/>
        </p:nvSpPr>
        <p:spPr>
          <a:xfrm>
            <a:off x="2192337" y="238787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your for your attention!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401093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PPT-Vorlage_Mobima_Hybridtagung_DE_16x9.pptx" id="{A8A77043-C27D-408F-9429-1C4DED752C30}" vid="{451AE397-817F-4613-8E92-4BA33081EB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2022_PPT-Vorlage_HYBRIDTAGUNG_Mobima_DE_16x9</Template>
  <TotalTime>0</TotalTime>
  <Words>79</Words>
  <Application>Microsoft Macintosh PowerPoint</Application>
  <PresentationFormat>Benutzerdefiniert</PresentationFormat>
  <Paragraphs>37</Paragraphs>
  <Slides>10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Calibri</vt:lpstr>
      <vt:lpstr>Design1</vt:lpstr>
      <vt:lpstr>PowerPoint-Präsentation</vt:lpstr>
      <vt:lpstr>Motivation + State of the Art?</vt:lpstr>
      <vt:lpstr>Hardware</vt:lpstr>
      <vt:lpstr>Simulation demo</vt:lpstr>
      <vt:lpstr>Task 1</vt:lpstr>
      <vt:lpstr>Task 2</vt:lpstr>
      <vt:lpstr>Summary &amp; Conclusion</vt:lpstr>
      <vt:lpstr>Outlook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Graf, Marina</dc:creator>
  <cp:lastModifiedBy>Janocha, Magdalena  (743459)</cp:lastModifiedBy>
  <cp:revision>46</cp:revision>
  <cp:lastPrinted>2020-11-02T10:44:18Z</cp:lastPrinted>
  <dcterms:created xsi:type="dcterms:W3CDTF">2022-08-19T11:38:28Z</dcterms:created>
  <dcterms:modified xsi:type="dcterms:W3CDTF">2025-12-13T18:21:18Z</dcterms:modified>
</cp:coreProperties>
</file>